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A88277-0542-4389-ACAC-F817D446A0C6}" v="1" dt="2026-03-23T02:51:18.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isco Rossi" userId="65712721a7a148cf" providerId="LiveId" clId="{1DCC8CE1-FD72-4704-9B12-380120B8E82A}"/>
    <pc:docChg chg="custSel addSld modSld">
      <pc:chgData name="Francisco Rossi" userId="65712721a7a148cf" providerId="LiveId" clId="{1DCC8CE1-FD72-4704-9B12-380120B8E82A}" dt="2026-03-23T02:53:08.875" v="51" actId="1076"/>
      <pc:docMkLst>
        <pc:docMk/>
      </pc:docMkLst>
      <pc:sldChg chg="addSp modSp new mod">
        <pc:chgData name="Francisco Rossi" userId="65712721a7a148cf" providerId="LiveId" clId="{1DCC8CE1-FD72-4704-9B12-380120B8E82A}" dt="2026-03-23T02:53:08.875" v="51" actId="1076"/>
        <pc:sldMkLst>
          <pc:docMk/>
          <pc:sldMk cId="260268096" sldId="265"/>
        </pc:sldMkLst>
        <pc:spChg chg="mod">
          <ac:chgData name="Francisco Rossi" userId="65712721a7a148cf" providerId="LiveId" clId="{1DCC8CE1-FD72-4704-9B12-380120B8E82A}" dt="2026-03-23T02:53:08.875" v="51" actId="1076"/>
          <ac:spMkLst>
            <pc:docMk/>
            <pc:sldMk cId="260268096" sldId="265"/>
            <ac:spMk id="2" creationId="{89DACA94-D247-8341-37E0-DC1D1C547D40}"/>
          </ac:spMkLst>
        </pc:spChg>
        <pc:spChg chg="mod">
          <ac:chgData name="Francisco Rossi" userId="65712721a7a148cf" providerId="LiveId" clId="{1DCC8CE1-FD72-4704-9B12-380120B8E82A}" dt="2026-03-23T02:53:06.055" v="50" actId="1076"/>
          <ac:spMkLst>
            <pc:docMk/>
            <pc:sldMk cId="260268096" sldId="265"/>
            <ac:spMk id="3" creationId="{B2C36F69-58E9-5C8D-4FD6-B282B8C66A44}"/>
          </ac:spMkLst>
        </pc:spChg>
        <pc:picChg chg="add mod">
          <ac:chgData name="Francisco Rossi" userId="65712721a7a148cf" providerId="LiveId" clId="{1DCC8CE1-FD72-4704-9B12-380120B8E82A}" dt="2026-03-23T02:51:18.011" v="49"/>
          <ac:picMkLst>
            <pc:docMk/>
            <pc:sldMk cId="260268096" sldId="265"/>
            <ac:picMk id="4" creationId="{9C1B2163-1B34-30B0-3C6B-35113C6FE5B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02EF78-C845-5AD3-A627-911ACC131DF2}"/>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O"/>
          </a:p>
        </p:txBody>
      </p:sp>
      <p:sp>
        <p:nvSpPr>
          <p:cNvPr id="3" name="Subtítulo 2">
            <a:extLst>
              <a:ext uri="{FF2B5EF4-FFF2-40B4-BE49-F238E27FC236}">
                <a16:creationId xmlns:a16="http://schemas.microsoft.com/office/drawing/2014/main" id="{8CEC1EFC-F181-387A-A758-70596D610A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O"/>
          </a:p>
        </p:txBody>
      </p:sp>
      <p:sp>
        <p:nvSpPr>
          <p:cNvPr id="4" name="Marcador de fecha 3">
            <a:extLst>
              <a:ext uri="{FF2B5EF4-FFF2-40B4-BE49-F238E27FC236}">
                <a16:creationId xmlns:a16="http://schemas.microsoft.com/office/drawing/2014/main" id="{F6EACB70-51D2-F0F3-B30B-40A275C416D7}"/>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B05C907B-98FD-F11A-1040-7934EBAFABA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04D6956-DC84-6A4B-7545-37280911FE45}"/>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3581529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B2BD31-8767-A19E-A5D8-BF18C4CE6120}"/>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A3A10298-8E57-6812-EF47-5136900806CF}"/>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5185AB47-4948-441A-5A1B-C097A10392F3}"/>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CB89CB7A-2AD0-1922-F97A-5388D1DB4A4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4AA4D4D-EC77-BCBE-2335-325B89E26B0F}"/>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3992658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49A5354-2B67-DF4D-770C-8C9D2E23C908}"/>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9C31CAEA-5214-3875-30AF-95D91C28461C}"/>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73437098-B9DA-5C17-298B-FD98B6EF849F}"/>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BC8E15D5-F20F-5AB8-1C9E-B1C4FC4CA1D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75EC7F9-2D7B-DD03-0E55-625A5325E6BE}"/>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1210252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B95CA1-BFD7-9AE6-F38B-A48E937DC5CF}"/>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78DF6FF1-96BD-6808-A816-8C5CF7D097DB}"/>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BD8ED591-AC53-02A6-A462-6745ED917908}"/>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497DAE7E-8EAC-1154-EC02-4494E58BE7B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B54EC9F-2458-CE81-1D08-C7DAA590738B}"/>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31547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EF3620-26A6-B531-EBBE-EBEF13254728}"/>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5671E2A8-9CA8-226D-CA97-CE91CA28DE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2C552E46-DC99-9317-DB60-CC875819E43D}"/>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B6DE5B54-F8C9-07AC-0CEE-376BE49F860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F69D36C-09C7-33D5-2E0A-9E8179BD7086}"/>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4256550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6209A7-0FC7-34FC-1487-3842BC909BF5}"/>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26556C2B-85D3-24AE-D700-70FA123146EE}"/>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contenido 3">
            <a:extLst>
              <a:ext uri="{FF2B5EF4-FFF2-40B4-BE49-F238E27FC236}">
                <a16:creationId xmlns:a16="http://schemas.microsoft.com/office/drawing/2014/main" id="{DB211696-3BB7-E672-CC8F-6296906A6E9C}"/>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fecha 4">
            <a:extLst>
              <a:ext uri="{FF2B5EF4-FFF2-40B4-BE49-F238E27FC236}">
                <a16:creationId xmlns:a16="http://schemas.microsoft.com/office/drawing/2014/main" id="{8FB34444-905B-B0C8-9203-A83D417A2A06}"/>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6" name="Marcador de pie de página 5">
            <a:extLst>
              <a:ext uri="{FF2B5EF4-FFF2-40B4-BE49-F238E27FC236}">
                <a16:creationId xmlns:a16="http://schemas.microsoft.com/office/drawing/2014/main" id="{53682917-48E0-2697-F03E-8F015EABE57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60B554D-0D04-33E3-5749-940C36938940}"/>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2122101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D0D4F8-1E97-6102-9DD9-ABFCD055F2B3}"/>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ED3C4426-5230-B359-D56C-AD2E5386CF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80751BCA-719E-2714-39D4-44E81BC513DC}"/>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texto 4">
            <a:extLst>
              <a:ext uri="{FF2B5EF4-FFF2-40B4-BE49-F238E27FC236}">
                <a16:creationId xmlns:a16="http://schemas.microsoft.com/office/drawing/2014/main" id="{9A6D84D9-4402-F6D6-3158-2EC43B6A95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CC79D17-1876-D965-DB2C-323AEFCBE1FE}"/>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7" name="Marcador de fecha 6">
            <a:extLst>
              <a:ext uri="{FF2B5EF4-FFF2-40B4-BE49-F238E27FC236}">
                <a16:creationId xmlns:a16="http://schemas.microsoft.com/office/drawing/2014/main" id="{92A39FB7-FD6F-7F83-3945-8A870869C843}"/>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8" name="Marcador de pie de página 7">
            <a:extLst>
              <a:ext uri="{FF2B5EF4-FFF2-40B4-BE49-F238E27FC236}">
                <a16:creationId xmlns:a16="http://schemas.microsoft.com/office/drawing/2014/main" id="{7EC6C483-990D-8488-8D67-656C261DB825}"/>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9A11241-FAC4-3286-4F8A-DB119B88688D}"/>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36218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0FF41D-582C-FD96-4B60-3262B7748216}"/>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fecha 2">
            <a:extLst>
              <a:ext uri="{FF2B5EF4-FFF2-40B4-BE49-F238E27FC236}">
                <a16:creationId xmlns:a16="http://schemas.microsoft.com/office/drawing/2014/main" id="{2E7FFA66-EAB8-58C3-F598-C244BDDE4A29}"/>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4" name="Marcador de pie de página 3">
            <a:extLst>
              <a:ext uri="{FF2B5EF4-FFF2-40B4-BE49-F238E27FC236}">
                <a16:creationId xmlns:a16="http://schemas.microsoft.com/office/drawing/2014/main" id="{BDEE9EB6-0AAC-2364-5B8D-16AE92F55B11}"/>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E3588B0-D0E9-42DF-D3A1-E5AC9186148C}"/>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245894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5437E96-FB30-26ED-18D7-6703F4BF43F1}"/>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3" name="Marcador de pie de página 2">
            <a:extLst>
              <a:ext uri="{FF2B5EF4-FFF2-40B4-BE49-F238E27FC236}">
                <a16:creationId xmlns:a16="http://schemas.microsoft.com/office/drawing/2014/main" id="{EE29393D-E886-1768-707D-28CE4570BBD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B799107A-A003-9715-C414-913B64F61785}"/>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361826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0BBC4-3D3C-B876-A13D-AF0BFCB51406}"/>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3B074DC6-1989-E46A-0033-07F34DA9AF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texto 3">
            <a:extLst>
              <a:ext uri="{FF2B5EF4-FFF2-40B4-BE49-F238E27FC236}">
                <a16:creationId xmlns:a16="http://schemas.microsoft.com/office/drawing/2014/main" id="{893D0837-9A85-CE2F-A667-26F1A6B7D9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8C7E8339-383B-BB5C-852A-B67A282B1374}"/>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6" name="Marcador de pie de página 5">
            <a:extLst>
              <a:ext uri="{FF2B5EF4-FFF2-40B4-BE49-F238E27FC236}">
                <a16:creationId xmlns:a16="http://schemas.microsoft.com/office/drawing/2014/main" id="{84C69129-8546-BD2E-2F65-D6F3261EF9D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00096E1-8746-4F9A-4AD5-F5629CA434C9}"/>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1579678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0EB1B2-B098-998C-17F3-20478B6F8ED3}"/>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posición de imagen 2">
            <a:extLst>
              <a:ext uri="{FF2B5EF4-FFF2-40B4-BE49-F238E27FC236}">
                <a16:creationId xmlns:a16="http://schemas.microsoft.com/office/drawing/2014/main" id="{8971FD45-9947-BFDF-03DA-9B69C1992D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DEF8B81D-0116-C874-6124-7E853B9CEF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BF1866FE-ECDF-F83C-C072-DB08A2902F39}"/>
              </a:ext>
            </a:extLst>
          </p:cNvPr>
          <p:cNvSpPr>
            <a:spLocks noGrp="1"/>
          </p:cNvSpPr>
          <p:nvPr>
            <p:ph type="dt" sz="half" idx="10"/>
          </p:nvPr>
        </p:nvSpPr>
        <p:spPr/>
        <p:txBody>
          <a:bodyPr/>
          <a:lstStyle/>
          <a:p>
            <a:fld id="{1732F58A-E833-4F51-AE1D-5E5EEA63F2B7}" type="datetimeFigureOut">
              <a:rPr lang="es-CO" smtClean="0"/>
              <a:t>22/03/2026</a:t>
            </a:fld>
            <a:endParaRPr lang="es-CO"/>
          </a:p>
        </p:txBody>
      </p:sp>
      <p:sp>
        <p:nvSpPr>
          <p:cNvPr id="6" name="Marcador de pie de página 5">
            <a:extLst>
              <a:ext uri="{FF2B5EF4-FFF2-40B4-BE49-F238E27FC236}">
                <a16:creationId xmlns:a16="http://schemas.microsoft.com/office/drawing/2014/main" id="{54773D3D-631F-4406-BD62-6AC21E7F81B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1ECABCC1-E89E-1D9C-68C4-AADF3155868F}"/>
              </a:ext>
            </a:extLst>
          </p:cNvPr>
          <p:cNvSpPr>
            <a:spLocks noGrp="1"/>
          </p:cNvSpPr>
          <p:nvPr>
            <p:ph type="sldNum" sz="quarter" idx="12"/>
          </p:nvPr>
        </p:nvSpPr>
        <p:spPr/>
        <p:txBody>
          <a:bodyPr/>
          <a:lstStyle/>
          <a:p>
            <a:fld id="{3BDC1F60-650B-4FD5-AEB4-CCF70D693A04}" type="slidenum">
              <a:rPr lang="es-CO" smtClean="0"/>
              <a:t>‹Nº›</a:t>
            </a:fld>
            <a:endParaRPr lang="es-CO"/>
          </a:p>
        </p:txBody>
      </p:sp>
    </p:spTree>
    <p:extLst>
      <p:ext uri="{BB962C8B-B14F-4D97-AF65-F5344CB8AC3E}">
        <p14:creationId xmlns:p14="http://schemas.microsoft.com/office/powerpoint/2010/main" val="197862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0AB5F13-904A-84EF-984A-7031940624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9EE44D7B-CE5F-6276-795F-A44B32519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DB02CA23-EEE1-8C2B-7489-68E65227E0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32F58A-E833-4F51-AE1D-5E5EEA63F2B7}" type="datetimeFigureOut">
              <a:rPr lang="es-CO" smtClean="0"/>
              <a:t>22/03/2026</a:t>
            </a:fld>
            <a:endParaRPr lang="es-CO"/>
          </a:p>
        </p:txBody>
      </p:sp>
      <p:sp>
        <p:nvSpPr>
          <p:cNvPr id="5" name="Marcador de pie de página 4">
            <a:extLst>
              <a:ext uri="{FF2B5EF4-FFF2-40B4-BE49-F238E27FC236}">
                <a16:creationId xmlns:a16="http://schemas.microsoft.com/office/drawing/2014/main" id="{04BF74A4-4DBF-99CB-CDAE-3626E1F360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353DF27C-1A8F-7F68-6140-E529EFA5D2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DC1F60-650B-4FD5-AEB4-CCF70D693A04}" type="slidenum">
              <a:rPr lang="es-CO" smtClean="0"/>
              <a:t>‹Nº›</a:t>
            </a:fld>
            <a:endParaRPr lang="es-CO"/>
          </a:p>
        </p:txBody>
      </p:sp>
    </p:spTree>
    <p:extLst>
      <p:ext uri="{BB962C8B-B14F-4D97-AF65-F5344CB8AC3E}">
        <p14:creationId xmlns:p14="http://schemas.microsoft.com/office/powerpoint/2010/main" val="907647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rossiabogados.com/"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EE8B94-A3DC-4FA7-5DD0-6FA21C4BFB67}"/>
              </a:ext>
            </a:extLst>
          </p:cNvPr>
          <p:cNvSpPr>
            <a:spLocks noGrp="1"/>
          </p:cNvSpPr>
          <p:nvPr>
            <p:ph type="ctrTitle"/>
          </p:nvPr>
        </p:nvSpPr>
        <p:spPr>
          <a:xfrm>
            <a:off x="1839685" y="1414460"/>
            <a:ext cx="10352315" cy="4532087"/>
          </a:xfrm>
        </p:spPr>
        <p:txBody>
          <a:bodyPr>
            <a:normAutofit fontScale="90000"/>
          </a:bodyPr>
          <a:lstStyle/>
          <a:p>
            <a:r>
              <a:rPr lang="es-CO" dirty="0"/>
              <a:t>Constitucionalidad Ley 74 de 2025 </a:t>
            </a:r>
            <a:br>
              <a:rPr lang="es-CO" dirty="0"/>
            </a:br>
            <a:r>
              <a:rPr lang="es-CO" dirty="0"/>
              <a:t>decreto Ley 36/2025</a:t>
            </a:r>
            <a:br>
              <a:rPr lang="es-CO" dirty="0"/>
            </a:br>
            <a:r>
              <a:rPr lang="es-CO" dirty="0"/>
              <a:t>“Tajani”</a:t>
            </a:r>
            <a:br>
              <a:rPr lang="es-CO" dirty="0"/>
            </a:br>
            <a:r>
              <a:rPr lang="es-CO" dirty="0" err="1"/>
              <a:t>Ordinanze</a:t>
            </a:r>
            <a:br>
              <a:rPr lang="es-CO" dirty="0"/>
            </a:br>
            <a:r>
              <a:rPr lang="es-CO" dirty="0"/>
              <a:t>Torino, </a:t>
            </a:r>
            <a:r>
              <a:rPr lang="es-CO" dirty="0" err="1"/>
              <a:t>Mantova</a:t>
            </a:r>
            <a:r>
              <a:rPr lang="es-CO" dirty="0"/>
              <a:t> y Campobasso</a:t>
            </a:r>
            <a:br>
              <a:rPr lang="es-CO" dirty="0"/>
            </a:br>
            <a:r>
              <a:rPr lang="es-CO" sz="2200" dirty="0">
                <a:solidFill>
                  <a:srgbClr val="FF0000"/>
                </a:solidFill>
              </a:rPr>
              <a:t>22 marzo de 2026</a:t>
            </a:r>
            <a:endParaRPr lang="es-CO" dirty="0">
              <a:solidFill>
                <a:srgbClr val="FF0000"/>
              </a:solidFill>
            </a:endParaRPr>
          </a:p>
        </p:txBody>
      </p:sp>
      <p:pic>
        <p:nvPicPr>
          <p:cNvPr id="5" name="Imagen 4">
            <a:extLst>
              <a:ext uri="{FF2B5EF4-FFF2-40B4-BE49-F238E27FC236}">
                <a16:creationId xmlns:a16="http://schemas.microsoft.com/office/drawing/2014/main" id="{32C1CC39-4125-0FEA-751A-862241D17A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8125" y="0"/>
            <a:ext cx="5407933" cy="1655762"/>
          </a:xfrm>
          <a:prstGeom prst="rect">
            <a:avLst/>
          </a:prstGeom>
        </p:spPr>
      </p:pic>
    </p:spTree>
    <p:extLst>
      <p:ext uri="{BB962C8B-B14F-4D97-AF65-F5344CB8AC3E}">
        <p14:creationId xmlns:p14="http://schemas.microsoft.com/office/powerpoint/2010/main" val="3066576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44CF7-5486-7A8C-54B4-3B3DC0EA789B}"/>
            </a:ext>
          </a:extLst>
        </p:cNvPr>
        <p:cNvGrpSpPr/>
        <p:nvPr/>
      </p:nvGrpSpPr>
      <p:grpSpPr>
        <a:xfrm>
          <a:off x="0" y="0"/>
          <a:ext cx="0" cy="0"/>
          <a:chOff x="0" y="0"/>
          <a:chExt cx="0" cy="0"/>
        </a:xfrm>
      </p:grpSpPr>
      <p:pic>
        <p:nvPicPr>
          <p:cNvPr id="8" name="Imagen 7">
            <a:extLst>
              <a:ext uri="{FF2B5EF4-FFF2-40B4-BE49-F238E27FC236}">
                <a16:creationId xmlns:a16="http://schemas.microsoft.com/office/drawing/2014/main" id="{88430037-01BE-28F4-D6F4-A12C1D20FF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1359" y="0"/>
            <a:ext cx="4850267" cy="1485020"/>
          </a:xfrm>
          <a:prstGeom prst="rect">
            <a:avLst/>
          </a:prstGeom>
        </p:spPr>
      </p:pic>
      <p:sp>
        <p:nvSpPr>
          <p:cNvPr id="4" name="Título 3">
            <a:extLst>
              <a:ext uri="{FF2B5EF4-FFF2-40B4-BE49-F238E27FC236}">
                <a16:creationId xmlns:a16="http://schemas.microsoft.com/office/drawing/2014/main" id="{7C564709-2B1B-CBE7-0C80-A4D22218862A}"/>
              </a:ext>
            </a:extLst>
          </p:cNvPr>
          <p:cNvSpPr>
            <a:spLocks noGrp="1"/>
          </p:cNvSpPr>
          <p:nvPr>
            <p:ph type="title"/>
          </p:nvPr>
        </p:nvSpPr>
        <p:spPr>
          <a:xfrm>
            <a:off x="3048000" y="2766218"/>
            <a:ext cx="6253159" cy="1325563"/>
          </a:xfrm>
        </p:spPr>
        <p:txBody>
          <a:bodyPr/>
          <a:lstStyle/>
          <a:p>
            <a:r>
              <a:rPr lang="es-CO" dirty="0">
                <a:hlinkClick r:id="rId3"/>
              </a:rPr>
              <a:t>www.rossiabogados.com</a:t>
            </a:r>
            <a:r>
              <a:rPr lang="es-CO" dirty="0"/>
              <a:t> </a:t>
            </a:r>
          </a:p>
        </p:txBody>
      </p:sp>
    </p:spTree>
    <p:extLst>
      <p:ext uri="{BB962C8B-B14F-4D97-AF65-F5344CB8AC3E}">
        <p14:creationId xmlns:p14="http://schemas.microsoft.com/office/powerpoint/2010/main" val="56301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6765E15-1FCB-1708-6684-BCB86A1909E8}"/>
              </a:ext>
            </a:extLst>
          </p:cNvPr>
          <p:cNvSpPr>
            <a:spLocks noGrp="1"/>
          </p:cNvSpPr>
          <p:nvPr>
            <p:ph idx="1"/>
          </p:nvPr>
        </p:nvSpPr>
        <p:spPr>
          <a:xfrm>
            <a:off x="957943" y="1176790"/>
            <a:ext cx="10787743" cy="572909"/>
          </a:xfrm>
        </p:spPr>
        <p:txBody>
          <a:bodyPr>
            <a:normAutofit/>
          </a:bodyPr>
          <a:lstStyle/>
          <a:p>
            <a:r>
              <a:rPr lang="es-CO" sz="3300" b="1" dirty="0"/>
              <a:t>Antecedente</a:t>
            </a:r>
            <a:r>
              <a:rPr lang="es-CO" dirty="0"/>
              <a:t> </a:t>
            </a:r>
          </a:p>
          <a:p>
            <a:pPr marL="0" indent="0">
              <a:buNone/>
            </a:pPr>
            <a:endParaRPr lang="es-CO" dirty="0"/>
          </a:p>
        </p:txBody>
      </p:sp>
      <p:pic>
        <p:nvPicPr>
          <p:cNvPr id="4" name="Imagen 3">
            <a:extLst>
              <a:ext uri="{FF2B5EF4-FFF2-40B4-BE49-F238E27FC236}">
                <a16:creationId xmlns:a16="http://schemas.microsoft.com/office/drawing/2014/main" id="{87019C14-2FA2-C7EB-D784-50606A7F60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
        <p:nvSpPr>
          <p:cNvPr id="6" name="CuadroTexto 5">
            <a:extLst>
              <a:ext uri="{FF2B5EF4-FFF2-40B4-BE49-F238E27FC236}">
                <a16:creationId xmlns:a16="http://schemas.microsoft.com/office/drawing/2014/main" id="{7177F55F-5BFE-C5B6-4829-71492A713F11}"/>
              </a:ext>
            </a:extLst>
          </p:cNvPr>
          <p:cNvSpPr txBox="1"/>
          <p:nvPr/>
        </p:nvSpPr>
        <p:spPr>
          <a:xfrm>
            <a:off x="2857501" y="2004105"/>
            <a:ext cx="8180613" cy="4370427"/>
          </a:xfrm>
          <a:prstGeom prst="rect">
            <a:avLst/>
          </a:prstGeom>
          <a:noFill/>
        </p:spPr>
        <p:txBody>
          <a:bodyPr wrap="square">
            <a:spAutoFit/>
          </a:bodyPr>
          <a:lstStyle/>
          <a:p>
            <a:r>
              <a:rPr lang="es-CO" sz="3200" b="1" dirty="0"/>
              <a:t>Marco normativo</a:t>
            </a:r>
          </a:p>
          <a:p>
            <a:pPr marL="457200" indent="-457200">
              <a:buFont typeface="Arial" panose="020B0604020202020204" pitchFamily="34" charset="0"/>
              <a:buChar char="•"/>
            </a:pPr>
            <a:r>
              <a:rPr lang="es-CO" sz="3200" dirty="0"/>
              <a:t>Ley 91/1992</a:t>
            </a:r>
          </a:p>
          <a:p>
            <a:pPr marL="457200" indent="-457200">
              <a:buFont typeface="Arial" panose="020B0604020202020204" pitchFamily="34" charset="0"/>
              <a:buChar char="•"/>
            </a:pPr>
            <a:r>
              <a:rPr lang="es-CO" sz="3200" dirty="0"/>
              <a:t>Decreto Ley 36/2025 “Tajani”</a:t>
            </a:r>
          </a:p>
          <a:p>
            <a:pPr marL="457200" indent="-457200">
              <a:buFont typeface="Arial" panose="020B0604020202020204" pitchFamily="34" charset="0"/>
              <a:buChar char="•"/>
            </a:pPr>
            <a:r>
              <a:rPr lang="es-CO" sz="3200" dirty="0"/>
              <a:t>Ley 74 de 2025 </a:t>
            </a:r>
          </a:p>
          <a:p>
            <a:r>
              <a:rPr lang="es-CO" sz="3200" b="1" dirty="0"/>
              <a:t>Requisitos:</a:t>
            </a:r>
          </a:p>
          <a:p>
            <a:r>
              <a:rPr lang="it-IT" sz="3200" dirty="0"/>
              <a:t> dell’articolo 3-bis della legge 91/1992.</a:t>
            </a:r>
            <a:endParaRPr lang="es-CO" sz="3200" dirty="0"/>
          </a:p>
          <a:p>
            <a:endParaRPr lang="es-CO" sz="3200" dirty="0"/>
          </a:p>
          <a:p>
            <a:br>
              <a:rPr lang="es-CO" dirty="0"/>
            </a:br>
            <a:br>
              <a:rPr lang="es-CO" dirty="0"/>
            </a:br>
            <a:endParaRPr lang="es-CO" dirty="0"/>
          </a:p>
        </p:txBody>
      </p:sp>
    </p:spTree>
    <p:extLst>
      <p:ext uri="{BB962C8B-B14F-4D97-AF65-F5344CB8AC3E}">
        <p14:creationId xmlns:p14="http://schemas.microsoft.com/office/powerpoint/2010/main" val="1056886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14B3C-0210-8017-C5A3-E1C11F03FE08}"/>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B3BCAD33-BD70-5C6D-3800-249335855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
        <p:nvSpPr>
          <p:cNvPr id="6" name="CuadroTexto 5">
            <a:extLst>
              <a:ext uri="{FF2B5EF4-FFF2-40B4-BE49-F238E27FC236}">
                <a16:creationId xmlns:a16="http://schemas.microsoft.com/office/drawing/2014/main" id="{67B4CAA1-5745-C342-9BC4-79FA1F7EC902}"/>
              </a:ext>
            </a:extLst>
          </p:cNvPr>
          <p:cNvSpPr txBox="1"/>
          <p:nvPr/>
        </p:nvSpPr>
        <p:spPr>
          <a:xfrm>
            <a:off x="457656" y="643391"/>
            <a:ext cx="9661070" cy="2400657"/>
          </a:xfrm>
          <a:prstGeom prst="rect">
            <a:avLst/>
          </a:prstGeom>
          <a:noFill/>
        </p:spPr>
        <p:txBody>
          <a:bodyPr wrap="square">
            <a:spAutoFit/>
          </a:bodyPr>
          <a:lstStyle/>
          <a:p>
            <a:r>
              <a:rPr lang="es-CO" sz="3200" b="1" dirty="0"/>
              <a:t>Requisitos:</a:t>
            </a:r>
          </a:p>
          <a:p>
            <a:r>
              <a:rPr lang="it-IT" sz="3200" dirty="0"/>
              <a:t> dell’articolo 3-bis della legge 91/1992.</a:t>
            </a:r>
            <a:endParaRPr lang="es-CO" sz="3200" dirty="0"/>
          </a:p>
          <a:p>
            <a:endParaRPr lang="es-CO" sz="3200" dirty="0"/>
          </a:p>
          <a:p>
            <a:br>
              <a:rPr lang="es-CO" dirty="0"/>
            </a:br>
            <a:br>
              <a:rPr lang="es-CO" dirty="0"/>
            </a:br>
            <a:endParaRPr lang="es-CO" dirty="0"/>
          </a:p>
        </p:txBody>
      </p:sp>
      <p:pic>
        <p:nvPicPr>
          <p:cNvPr id="8" name="Imagen 7">
            <a:extLst>
              <a:ext uri="{FF2B5EF4-FFF2-40B4-BE49-F238E27FC236}">
                <a16:creationId xmlns:a16="http://schemas.microsoft.com/office/drawing/2014/main" id="{C278EF64-07F0-FE70-5273-DC7CECC5B90A}"/>
              </a:ext>
            </a:extLst>
          </p:cNvPr>
          <p:cNvPicPr>
            <a:picLocks noChangeAspect="1"/>
          </p:cNvPicPr>
          <p:nvPr/>
        </p:nvPicPr>
        <p:blipFill>
          <a:blip r:embed="rId3"/>
          <a:stretch>
            <a:fillRect/>
          </a:stretch>
        </p:blipFill>
        <p:spPr>
          <a:xfrm>
            <a:off x="2850577" y="1745747"/>
            <a:ext cx="9038103" cy="4854361"/>
          </a:xfrm>
          <a:prstGeom prst="rect">
            <a:avLst/>
          </a:prstGeom>
        </p:spPr>
      </p:pic>
    </p:spTree>
    <p:extLst>
      <p:ext uri="{BB962C8B-B14F-4D97-AF65-F5344CB8AC3E}">
        <p14:creationId xmlns:p14="http://schemas.microsoft.com/office/powerpoint/2010/main" val="1126200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E33307-7E0C-7899-9740-4839AE5330CB}"/>
              </a:ext>
            </a:extLst>
          </p:cNvPr>
          <p:cNvSpPr>
            <a:spLocks noGrp="1"/>
          </p:cNvSpPr>
          <p:nvPr>
            <p:ph type="title"/>
          </p:nvPr>
        </p:nvSpPr>
        <p:spPr>
          <a:xfrm>
            <a:off x="740229" y="464116"/>
            <a:ext cx="10515600" cy="1325563"/>
          </a:xfrm>
        </p:spPr>
        <p:txBody>
          <a:bodyPr/>
          <a:lstStyle/>
          <a:p>
            <a:r>
              <a:rPr lang="es-CO" dirty="0"/>
              <a:t>Argumentos generales</a:t>
            </a:r>
          </a:p>
        </p:txBody>
      </p:sp>
      <p:sp>
        <p:nvSpPr>
          <p:cNvPr id="3" name="Marcador de contenido 2">
            <a:extLst>
              <a:ext uri="{FF2B5EF4-FFF2-40B4-BE49-F238E27FC236}">
                <a16:creationId xmlns:a16="http://schemas.microsoft.com/office/drawing/2014/main" id="{F3EFC8A2-A116-D86D-A4C7-2A0127EA1589}"/>
              </a:ext>
            </a:extLst>
          </p:cNvPr>
          <p:cNvSpPr>
            <a:spLocks noGrp="1"/>
          </p:cNvSpPr>
          <p:nvPr>
            <p:ph idx="1"/>
          </p:nvPr>
        </p:nvSpPr>
        <p:spPr>
          <a:xfrm>
            <a:off x="2590799" y="1923596"/>
            <a:ext cx="9046029" cy="4351338"/>
          </a:xfrm>
        </p:spPr>
        <p:txBody>
          <a:bodyPr>
            <a:normAutofit fontScale="85000" lnSpcReduction="20000"/>
          </a:bodyPr>
          <a:lstStyle/>
          <a:p>
            <a:pPr fontAlgn="base"/>
            <a:r>
              <a:rPr lang="es-MX" dirty="0"/>
              <a:t>Argumentos en común de los  </a:t>
            </a:r>
            <a:r>
              <a:rPr lang="es-MX" b="1" dirty="0"/>
              <a:t>Torino, </a:t>
            </a:r>
            <a:r>
              <a:rPr lang="es-MX" b="1" dirty="0" err="1"/>
              <a:t>Mantova</a:t>
            </a:r>
            <a:r>
              <a:rPr lang="es-MX" b="1" dirty="0"/>
              <a:t> y Campobasso</a:t>
            </a:r>
            <a:endParaRPr lang="es-MX" dirty="0"/>
          </a:p>
          <a:p>
            <a:pPr algn="just" fontAlgn="base"/>
            <a:r>
              <a:rPr lang="es-MX" dirty="0"/>
              <a:t>El derecho a la ciudadanía es originario (se nace con el derecho, el Estado o el juez solo declaran)</a:t>
            </a:r>
          </a:p>
          <a:p>
            <a:pPr algn="just" fontAlgn="base"/>
            <a:r>
              <a:rPr lang="es-MX" dirty="0"/>
              <a:t>El principio de confianza legitima se ve vulnerado por la ruptura de la línea pacifica sobre la naturaleza del derecho a la ciudadanía como un derecho adquirido (originario) e imprescriptible.</a:t>
            </a:r>
          </a:p>
          <a:p>
            <a:pPr algn="just" fontAlgn="base"/>
            <a:r>
              <a:rPr lang="es-MX" dirty="0"/>
              <a:t>El reglamento Europeo defiende la proporcionalidad de las decisiones en temas de ciudadanía y la decisión arbitraria de un día para otro de perder el derecho por no haber presentado una reclamación administrativa o judicial atenta contra el principio.</a:t>
            </a:r>
          </a:p>
          <a:p>
            <a:pPr algn="just" fontAlgn="base"/>
            <a:r>
              <a:rPr lang="es-MX" dirty="0"/>
              <a:t>La declaración de los derechos del hombre señala que la ciudadanía es parte del patrimonio de las personas y es imprescriptible</a:t>
            </a:r>
          </a:p>
          <a:p>
            <a:endParaRPr lang="es-CO" dirty="0"/>
          </a:p>
        </p:txBody>
      </p:sp>
      <p:pic>
        <p:nvPicPr>
          <p:cNvPr id="4" name="Imagen 3">
            <a:extLst>
              <a:ext uri="{FF2B5EF4-FFF2-40B4-BE49-F238E27FC236}">
                <a16:creationId xmlns:a16="http://schemas.microsoft.com/office/drawing/2014/main" id="{4B878541-2B3B-EC03-0AB3-0192964A3E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Tree>
    <p:extLst>
      <p:ext uri="{BB962C8B-B14F-4D97-AF65-F5344CB8AC3E}">
        <p14:creationId xmlns:p14="http://schemas.microsoft.com/office/powerpoint/2010/main" val="3958864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AFE44-6602-6799-29F8-0B99A339D0C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03652B7-4089-7F16-149F-CCE701B64CC2}"/>
              </a:ext>
            </a:extLst>
          </p:cNvPr>
          <p:cNvSpPr>
            <a:spLocks noGrp="1"/>
          </p:cNvSpPr>
          <p:nvPr>
            <p:ph type="title"/>
          </p:nvPr>
        </p:nvSpPr>
        <p:spPr>
          <a:xfrm>
            <a:off x="740229" y="464116"/>
            <a:ext cx="10515600" cy="1325563"/>
          </a:xfrm>
        </p:spPr>
        <p:txBody>
          <a:bodyPr/>
          <a:lstStyle/>
          <a:p>
            <a:r>
              <a:rPr lang="es-CO" dirty="0"/>
              <a:t>Argumentos generales</a:t>
            </a:r>
          </a:p>
        </p:txBody>
      </p:sp>
      <p:sp>
        <p:nvSpPr>
          <p:cNvPr id="3" name="Marcador de contenido 2">
            <a:extLst>
              <a:ext uri="{FF2B5EF4-FFF2-40B4-BE49-F238E27FC236}">
                <a16:creationId xmlns:a16="http://schemas.microsoft.com/office/drawing/2014/main" id="{4823A04F-A2A7-C0C1-9595-20F1FB6B19DC}"/>
              </a:ext>
            </a:extLst>
          </p:cNvPr>
          <p:cNvSpPr>
            <a:spLocks noGrp="1"/>
          </p:cNvSpPr>
          <p:nvPr>
            <p:ph idx="1"/>
          </p:nvPr>
        </p:nvSpPr>
        <p:spPr>
          <a:xfrm>
            <a:off x="2830285" y="1789679"/>
            <a:ext cx="9046029" cy="4351338"/>
          </a:xfrm>
        </p:spPr>
        <p:txBody>
          <a:bodyPr>
            <a:normAutofit fontScale="55000" lnSpcReduction="20000"/>
          </a:bodyPr>
          <a:lstStyle/>
          <a:p>
            <a:pPr fontAlgn="base"/>
            <a:r>
              <a:rPr lang="es-MX" sz="4400" b="1" dirty="0"/>
              <a:t>En común </a:t>
            </a:r>
            <a:r>
              <a:rPr lang="es-MX" sz="4400" b="1" dirty="0" err="1"/>
              <a:t>Mantova</a:t>
            </a:r>
            <a:r>
              <a:rPr lang="es-MX" sz="4400" b="1" dirty="0"/>
              <a:t> y Campobasso</a:t>
            </a:r>
          </a:p>
          <a:p>
            <a:pPr fontAlgn="base"/>
            <a:r>
              <a:rPr lang="es-MX" sz="4400" dirty="0"/>
              <a:t>Adicionales a los de Torino suman:</a:t>
            </a:r>
          </a:p>
          <a:p>
            <a:pPr fontAlgn="base"/>
            <a:r>
              <a:rPr lang="es-MX" sz="4400" dirty="0"/>
              <a:t>Las reformas a la ciudadanía y temas electorales son de reserva legal que no pueden ser tramitadas por decreto ley de emergencia</a:t>
            </a:r>
          </a:p>
          <a:p>
            <a:pPr fontAlgn="base"/>
            <a:r>
              <a:rPr lang="es-MX" sz="4400" dirty="0"/>
              <a:t>el fundamento de la emergencia no es suficiente para que el decreto ley fuera legal y menos para reformar asuntos que están reservados para leyes que reformen la constitución.</a:t>
            </a:r>
          </a:p>
          <a:p>
            <a:pPr fontAlgn="base"/>
            <a:r>
              <a:rPr lang="es-MX" sz="4400" b="1" dirty="0"/>
              <a:t>Campobasso</a:t>
            </a:r>
          </a:p>
          <a:p>
            <a:pPr algn="just" fontAlgn="base"/>
            <a:r>
              <a:rPr lang="es-MX" sz="4400" dirty="0"/>
              <a:t>Se viola el derecho a la igualdad entre personas con la misma filiación pero que presentaron la demanda en diferente tiempo, la fecha de radiación de la demanda no puede ser el factor que determine el derecho la ciudadanía</a:t>
            </a:r>
          </a:p>
          <a:p>
            <a:endParaRPr lang="es-CO" dirty="0"/>
          </a:p>
        </p:txBody>
      </p:sp>
      <p:pic>
        <p:nvPicPr>
          <p:cNvPr id="4" name="Imagen 3">
            <a:extLst>
              <a:ext uri="{FF2B5EF4-FFF2-40B4-BE49-F238E27FC236}">
                <a16:creationId xmlns:a16="http://schemas.microsoft.com/office/drawing/2014/main" id="{7722AF50-6B07-80A8-12D3-5A0783E857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Tree>
    <p:extLst>
      <p:ext uri="{BB962C8B-B14F-4D97-AF65-F5344CB8AC3E}">
        <p14:creationId xmlns:p14="http://schemas.microsoft.com/office/powerpoint/2010/main" val="61235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A4882A7-9AD2-494D-1F72-75A8FE63EE35}"/>
              </a:ext>
            </a:extLst>
          </p:cNvPr>
          <p:cNvPicPr>
            <a:picLocks noChangeAspect="1"/>
          </p:cNvPicPr>
          <p:nvPr/>
        </p:nvPicPr>
        <p:blipFill>
          <a:blip r:embed="rId2"/>
          <a:stretch>
            <a:fillRect/>
          </a:stretch>
        </p:blipFill>
        <p:spPr>
          <a:xfrm>
            <a:off x="1065631" y="1769363"/>
            <a:ext cx="10060737" cy="4021835"/>
          </a:xfrm>
          <a:prstGeom prst="rect">
            <a:avLst/>
          </a:prstGeom>
        </p:spPr>
      </p:pic>
      <p:pic>
        <p:nvPicPr>
          <p:cNvPr id="6" name="Imagen 5">
            <a:extLst>
              <a:ext uri="{FF2B5EF4-FFF2-40B4-BE49-F238E27FC236}">
                <a16:creationId xmlns:a16="http://schemas.microsoft.com/office/drawing/2014/main" id="{72B3D74E-8C80-DA73-A693-F34B078422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Tree>
    <p:extLst>
      <p:ext uri="{BB962C8B-B14F-4D97-AF65-F5344CB8AC3E}">
        <p14:creationId xmlns:p14="http://schemas.microsoft.com/office/powerpoint/2010/main" val="4242309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9632D6-2D84-466D-B74F-7A7DD87288C3}"/>
              </a:ext>
            </a:extLst>
          </p:cNvPr>
          <p:cNvSpPr>
            <a:spLocks noGrp="1"/>
          </p:cNvSpPr>
          <p:nvPr>
            <p:ph type="title"/>
          </p:nvPr>
        </p:nvSpPr>
        <p:spPr/>
        <p:txBody>
          <a:bodyPr/>
          <a:lstStyle/>
          <a:p>
            <a:r>
              <a:rPr lang="es-CO" dirty="0"/>
              <a:t>Cuestiones previas</a:t>
            </a:r>
          </a:p>
        </p:txBody>
      </p:sp>
      <p:sp>
        <p:nvSpPr>
          <p:cNvPr id="3" name="Marcador de contenido 2">
            <a:extLst>
              <a:ext uri="{FF2B5EF4-FFF2-40B4-BE49-F238E27FC236}">
                <a16:creationId xmlns:a16="http://schemas.microsoft.com/office/drawing/2014/main" id="{E81A6624-660B-F2CC-5F8A-1EAAFAC7C495}"/>
              </a:ext>
            </a:extLst>
          </p:cNvPr>
          <p:cNvSpPr>
            <a:spLocks noGrp="1"/>
          </p:cNvSpPr>
          <p:nvPr>
            <p:ph idx="1"/>
          </p:nvPr>
        </p:nvSpPr>
        <p:spPr>
          <a:xfrm>
            <a:off x="2209800" y="1690688"/>
            <a:ext cx="9786257" cy="4351338"/>
          </a:xfrm>
        </p:spPr>
        <p:txBody>
          <a:bodyPr/>
          <a:lstStyle/>
          <a:p>
            <a:r>
              <a:rPr lang="es-CO" dirty="0"/>
              <a:t>Solo resolvió la </a:t>
            </a:r>
            <a:r>
              <a:rPr lang="es-CO" dirty="0" err="1"/>
              <a:t>ordinanza</a:t>
            </a:r>
            <a:r>
              <a:rPr lang="es-CO" dirty="0"/>
              <a:t> de Torino</a:t>
            </a:r>
          </a:p>
          <a:p>
            <a:pPr algn="just"/>
            <a:r>
              <a:rPr lang="es-MX" dirty="0"/>
              <a:t>Primero: la diferencia entre </a:t>
            </a:r>
            <a:r>
              <a:rPr lang="es-MX" b="1" dirty="0"/>
              <a:t>NON FONDATA</a:t>
            </a:r>
            <a:r>
              <a:rPr lang="es-MX" dirty="0"/>
              <a:t> es que la Corte no accede a los argumentos por encontrar que el sustentó no demostró la inconstitucionalidad  e </a:t>
            </a:r>
            <a:r>
              <a:rPr lang="es-MX" b="1" dirty="0"/>
              <a:t>INAMMISSIBILE </a:t>
            </a:r>
            <a:r>
              <a:rPr lang="es-MX" dirty="0"/>
              <a:t>es que los argumentos presentados no fueron formalmente aceptados por lo que no se estudiaron de fondo (en Colombia es como cuando la sala de casación niega el recurso por no haberse invocado correctamente la causal de casación y por eso no se pronuncian de fondo).</a:t>
            </a:r>
            <a:endParaRPr lang="es-CO" dirty="0"/>
          </a:p>
        </p:txBody>
      </p:sp>
      <p:pic>
        <p:nvPicPr>
          <p:cNvPr id="4" name="Imagen 3">
            <a:extLst>
              <a:ext uri="{FF2B5EF4-FFF2-40B4-BE49-F238E27FC236}">
                <a16:creationId xmlns:a16="http://schemas.microsoft.com/office/drawing/2014/main" id="{C5630C84-FF46-8F76-47F1-27680EEC4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Tree>
    <p:extLst>
      <p:ext uri="{BB962C8B-B14F-4D97-AF65-F5344CB8AC3E}">
        <p14:creationId xmlns:p14="http://schemas.microsoft.com/office/powerpoint/2010/main" val="2625375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FDEA8-EBD1-2E36-A19C-8E51A4D0049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02C5B43-C2BA-D569-A3F3-11637D71A6C4}"/>
              </a:ext>
            </a:extLst>
          </p:cNvPr>
          <p:cNvSpPr>
            <a:spLocks noGrp="1"/>
          </p:cNvSpPr>
          <p:nvPr>
            <p:ph type="title"/>
          </p:nvPr>
        </p:nvSpPr>
        <p:spPr/>
        <p:txBody>
          <a:bodyPr/>
          <a:lstStyle/>
          <a:p>
            <a:r>
              <a:rPr lang="es-CO" dirty="0"/>
              <a:t>Cuestiones previas</a:t>
            </a:r>
          </a:p>
        </p:txBody>
      </p:sp>
      <p:sp>
        <p:nvSpPr>
          <p:cNvPr id="3" name="Marcador de contenido 2">
            <a:extLst>
              <a:ext uri="{FF2B5EF4-FFF2-40B4-BE49-F238E27FC236}">
                <a16:creationId xmlns:a16="http://schemas.microsoft.com/office/drawing/2014/main" id="{772048EC-FE65-EF3A-6C22-7458C083C625}"/>
              </a:ext>
            </a:extLst>
          </p:cNvPr>
          <p:cNvSpPr>
            <a:spLocks noGrp="1"/>
          </p:cNvSpPr>
          <p:nvPr>
            <p:ph idx="1"/>
          </p:nvPr>
        </p:nvSpPr>
        <p:spPr>
          <a:xfrm>
            <a:off x="2547256" y="2055813"/>
            <a:ext cx="9437915" cy="4351338"/>
          </a:xfrm>
        </p:spPr>
        <p:txBody>
          <a:bodyPr>
            <a:normAutofit lnSpcReduction="10000"/>
          </a:bodyPr>
          <a:lstStyle/>
          <a:p>
            <a:pPr fontAlgn="base"/>
            <a:r>
              <a:rPr lang="es-MX" dirty="0"/>
              <a:t>resultado </a:t>
            </a:r>
            <a:r>
              <a:rPr lang="es-MX" b="1" dirty="0"/>
              <a:t>NO FUNDADO </a:t>
            </a:r>
            <a:r>
              <a:rPr lang="es-MX" dirty="0"/>
              <a:t>el argumento de la arbitrariedad de la decisión de forma intempestiva que afectaba los derechos adquiridos. (falta ver que dice la sentencia sobre la razón o fundamento)</a:t>
            </a:r>
          </a:p>
          <a:p>
            <a:pPr marL="0" indent="0" fontAlgn="base">
              <a:buNone/>
            </a:pPr>
            <a:endParaRPr lang="es-MX" dirty="0"/>
          </a:p>
          <a:p>
            <a:pPr fontAlgn="base"/>
            <a:r>
              <a:rPr lang="es-MX" b="1" dirty="0"/>
              <a:t>NO FUNDADO </a:t>
            </a:r>
            <a:r>
              <a:rPr lang="es-MX" dirty="0"/>
              <a:t>el argumento sobre al violación de la normativa europea.</a:t>
            </a:r>
          </a:p>
          <a:p>
            <a:pPr marL="0" indent="0" fontAlgn="base">
              <a:buNone/>
            </a:pPr>
            <a:endParaRPr lang="es-MX" dirty="0"/>
          </a:p>
          <a:p>
            <a:pPr fontAlgn="base"/>
            <a:r>
              <a:rPr lang="es-MX" b="1" dirty="0"/>
              <a:t>NO ADMISIBLE </a:t>
            </a:r>
            <a:r>
              <a:rPr lang="es-MX" dirty="0"/>
              <a:t>(INAMMISSIBILE) los argumentos sobre los derechos del hombre y del ciudadano.</a:t>
            </a:r>
          </a:p>
          <a:p>
            <a:endParaRPr lang="es-CO" dirty="0"/>
          </a:p>
        </p:txBody>
      </p:sp>
      <p:pic>
        <p:nvPicPr>
          <p:cNvPr id="4" name="Imagen 3">
            <a:extLst>
              <a:ext uri="{FF2B5EF4-FFF2-40B4-BE49-F238E27FC236}">
                <a16:creationId xmlns:a16="http://schemas.microsoft.com/office/drawing/2014/main" id="{B712D2EF-EFEF-ED82-EB15-1FD941EC2D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4067" y="0"/>
            <a:ext cx="5407933" cy="1655762"/>
          </a:xfrm>
          <a:prstGeom prst="rect">
            <a:avLst/>
          </a:prstGeom>
        </p:spPr>
      </p:pic>
    </p:spTree>
    <p:extLst>
      <p:ext uri="{BB962C8B-B14F-4D97-AF65-F5344CB8AC3E}">
        <p14:creationId xmlns:p14="http://schemas.microsoft.com/office/powerpoint/2010/main" val="3577918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DACA94-D247-8341-37E0-DC1D1C547D40}"/>
              </a:ext>
            </a:extLst>
          </p:cNvPr>
          <p:cNvSpPr>
            <a:spLocks noGrp="1"/>
          </p:cNvSpPr>
          <p:nvPr>
            <p:ph type="title"/>
          </p:nvPr>
        </p:nvSpPr>
        <p:spPr>
          <a:xfrm>
            <a:off x="838200" y="1638753"/>
            <a:ext cx="10515600" cy="1325563"/>
          </a:xfrm>
        </p:spPr>
        <p:txBody>
          <a:bodyPr/>
          <a:lstStyle/>
          <a:p>
            <a:r>
              <a:rPr lang="es-CO" dirty="0"/>
              <a:t>Fechas importantes</a:t>
            </a:r>
          </a:p>
        </p:txBody>
      </p:sp>
      <p:sp>
        <p:nvSpPr>
          <p:cNvPr id="3" name="Marcador de contenido 2">
            <a:extLst>
              <a:ext uri="{FF2B5EF4-FFF2-40B4-BE49-F238E27FC236}">
                <a16:creationId xmlns:a16="http://schemas.microsoft.com/office/drawing/2014/main" id="{B2C36F69-58E9-5C8D-4FD6-B282B8C66A44}"/>
              </a:ext>
            </a:extLst>
          </p:cNvPr>
          <p:cNvSpPr>
            <a:spLocks noGrp="1"/>
          </p:cNvSpPr>
          <p:nvPr>
            <p:ph idx="1"/>
          </p:nvPr>
        </p:nvSpPr>
        <p:spPr>
          <a:xfrm>
            <a:off x="838200" y="3316967"/>
            <a:ext cx="10515600" cy="4351338"/>
          </a:xfrm>
        </p:spPr>
        <p:txBody>
          <a:bodyPr/>
          <a:lstStyle/>
          <a:p>
            <a:r>
              <a:rPr lang="es-CO" dirty="0"/>
              <a:t>9 junio de 2026 - </a:t>
            </a:r>
            <a:r>
              <a:rPr lang="es-CO" dirty="0" err="1"/>
              <a:t>Mantova</a:t>
            </a:r>
            <a:endParaRPr lang="es-CO" dirty="0"/>
          </a:p>
        </p:txBody>
      </p:sp>
      <p:pic>
        <p:nvPicPr>
          <p:cNvPr id="4" name="Imagen 3">
            <a:extLst>
              <a:ext uri="{FF2B5EF4-FFF2-40B4-BE49-F238E27FC236}">
                <a16:creationId xmlns:a16="http://schemas.microsoft.com/office/drawing/2014/main" id="{9C1B2163-1B34-30B0-3C6B-35113C6FE5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1359" y="0"/>
            <a:ext cx="4850267" cy="1485020"/>
          </a:xfrm>
          <a:prstGeom prst="rect">
            <a:avLst/>
          </a:prstGeom>
        </p:spPr>
      </p:pic>
    </p:spTree>
    <p:extLst>
      <p:ext uri="{BB962C8B-B14F-4D97-AF65-F5344CB8AC3E}">
        <p14:creationId xmlns:p14="http://schemas.microsoft.com/office/powerpoint/2010/main" val="2602680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457</Words>
  <Application>Microsoft Office PowerPoint</Application>
  <PresentationFormat>Panorámica</PresentationFormat>
  <Paragraphs>39</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Aptos</vt:lpstr>
      <vt:lpstr>Aptos Display</vt:lpstr>
      <vt:lpstr>Arial</vt:lpstr>
      <vt:lpstr>Tema de Office</vt:lpstr>
      <vt:lpstr>Constitucionalidad Ley 74 de 2025  decreto Ley 36/2025 “Tajani” Ordinanze Torino, Mantova y Campobasso 22 marzo de 2026</vt:lpstr>
      <vt:lpstr>Presentación de PowerPoint</vt:lpstr>
      <vt:lpstr>Presentación de PowerPoint</vt:lpstr>
      <vt:lpstr>Argumentos generales</vt:lpstr>
      <vt:lpstr>Argumentos generales</vt:lpstr>
      <vt:lpstr>Presentación de PowerPoint</vt:lpstr>
      <vt:lpstr>Cuestiones previas</vt:lpstr>
      <vt:lpstr>Cuestiones previas</vt:lpstr>
      <vt:lpstr>Fechas importantes</vt:lpstr>
      <vt:lpstr>www.rossiabogados.com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Francisco Rossi</dc:creator>
  <cp:lastModifiedBy>Francisco Rossi</cp:lastModifiedBy>
  <cp:revision>1</cp:revision>
  <dcterms:created xsi:type="dcterms:W3CDTF">2026-03-23T02:05:16Z</dcterms:created>
  <dcterms:modified xsi:type="dcterms:W3CDTF">2026-03-23T02:53:15Z</dcterms:modified>
</cp:coreProperties>
</file>